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1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72FB5E5-8DBB-4052-927A-1ABC791624D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0" name="Google Shape;108;g195402db526_0_20:notes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52DBD6DD-AFD7-44E6-8CC4-70F1796D36D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3" name="Google Shape;108;g195402db526_0_20:notes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5413E8C5-2C83-4DA3-8110-1EA58670B60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1F6839C-1075-4658-9B3E-58231D99CD4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19" name="Google Shape;118;g195402db526_0_35:notes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buNone/>
            </a:pPr>
            <a:fld id="{518BC9FE-97D4-414A-81C3-A724A6F5712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9796943-E6BC-4069-B3D9-495B68EA7A4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B2C5F9-AD74-4163-8A36-8F11F19A42C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CA05BD9-CDA6-44D1-A302-987F8D9E0C1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4A40CC-AF87-4A1B-91ED-8304F8871CF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7B2FC01-B7A6-42B4-B90C-76C42EF12CD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AFAA78-597D-4740-884F-57FFE92031E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659F9F-7FE9-4C58-9E5A-506E733CEA4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FE9C55-2D31-44B4-8785-B3F4BCE1078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F510858-4475-4895-A1F8-808460C2701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ADBE03-F1F5-437C-ABCC-E0D4B0A1F3E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354F08-7F56-4B85-A73A-86B1EC588A9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61D75BA-FED3-4FF5-82C2-52F944A22ED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E0D5218-7F94-42E7-A277-099A817676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542AF68-6701-4567-9285-7266D36238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4FFC2D9-38AB-4F62-9CCC-1BE0E085F31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D18A6B-E0F3-418B-944F-3D4291DEEEB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1F037D-D7B2-47D2-9C7B-E698CAAB8C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619D65-305C-4F6A-A534-4D30725A3C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4B6FC2-5989-4D82-A2EA-15BEDACF8D6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4BBDDFB-53A8-4F0F-B9A3-65B81CB75F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48F8DC5-192B-4128-B356-DDD1F3CE80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54E4946-8242-4A42-8680-A9B0090D601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5FFC38-26DC-462E-BCD7-03E828CA6A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58F4427-418E-4632-9300-A69FEBD01E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196D8A-7DC4-448B-881F-B54416B4F2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4AF1F0-FD6D-48C0-B6E8-A92DFBB56E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EBA4CD-7CEE-44B3-A0E0-CC3E151D0A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A87CF0-AC10-4F86-A98B-A008A7050E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03DD61-7A42-4925-9D93-D1F518D421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30651F-B024-40D3-A87E-0526A3716F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492AAA-929E-4082-9E13-75527E5163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103B77-7976-4C00-B781-576E1574F8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D0344A-B23D-4FB3-A868-F92307823FE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B590A59-4B16-46AE-979F-A27A08972FB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E83291F-D82B-4194-A46B-922DD65CCC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2B54729-769F-419B-A818-F6F525948F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A36B9D4-B3CD-431D-864B-4E889DE359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2EE76A-AD9C-40D2-A4E7-F20EF411284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951B6F-159C-4DAE-99C1-CB22841836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F522A7-9E24-42DA-B0BD-344CF020211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E159E4-A199-48BA-9EFC-D83924A989C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0AF62B0-0E32-46E9-BE8D-89BD00CB65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F40947-FFBC-4431-8233-9C846E0AC9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8F3A5F7-3FAD-43DC-804B-43F6551A70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1726CB-E20B-4E69-BEA9-8EEF4459DE1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AE5DC80-6A50-44A5-94C0-D83FE21CF5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0839014-2ED9-443C-A8F6-A3984CDA48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515D24-2787-4B07-B7FC-B8849D12F5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AB4436E-B702-499C-A6EB-C3ECBCD83A2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B47B58-FAB6-4FF4-BF71-B3E336B51D6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F376B61-4005-4431-B2F9-4685B555B79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20D0F58-E6CE-4462-828A-1E9B2628D2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0706C49-EB96-4566-B44E-651AA3C994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3B5283-88CE-4813-8287-9AC88D67C0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F39FDB6-788E-40C4-AE10-C35EDB6A22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B32173-C310-4088-B9AF-BB9C3BC416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D525474-7D2D-40F0-9BA7-581DB8B25A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0450D6-847C-4B70-850A-C6E8EB5D40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4B546E0-D097-4878-924D-D4FEA4623A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5D5A1D-C720-4583-8F9F-1F1D50F655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34E61C-03BF-4CD2-B969-5ECC60188A2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CA0BDD-7052-45E3-B118-F0B72B5E08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D9D92A-8532-4E55-A0B0-60B3507142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50AD9C-9406-4D11-9B09-0A72C284FE9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8F3D67-A957-41B6-A43D-9F525C4AC33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10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68C543-864A-4885-BACA-86E2C1EE44C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 idx="7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 idx="8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1DCD940-F941-4C10-8BC9-FB05EDCAB749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dt" idx="10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1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2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A581491-D18C-4D62-9DF6-A8147A4299D5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slideLayout" Target="../slideLayouts/slideLayout37.xml"/><Relationship Id="rId8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37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0" y="930240"/>
            <a:ext cx="9143640" cy="33080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Определение 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температуры газа 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в скопления</a:t>
            </a:r>
            <a:r>
              <a:rPr b="0" lang="ru-RU" sz="4000" spc="-1" strike="noStrike">
                <a:solidFill>
                  <a:srgbClr val="000000"/>
                </a:solidFill>
                <a:latin typeface="Arial"/>
                <a:ea typeface="Arial"/>
              </a:rPr>
              <a:t>х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 галактик </a:t>
            </a:r>
            <a:br>
              <a:rPr sz="4000"/>
            </a:b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по данным рентгеновских </a:t>
            </a: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наблюдений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826920" y="4797360"/>
            <a:ext cx="3889080" cy="7916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0000" rIns="90000" tIns="46800" bIns="46800" anchor="t">
            <a:noAutofit/>
          </a:bodyPr>
          <a:p>
            <a:pPr>
              <a:lnSpc>
                <a:spcPct val="8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е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е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й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р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у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г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о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в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ь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д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р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Х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б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б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у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н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Н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т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ь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я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ы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о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в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2" name="Google Shape;42;p1"/>
          <p:cNvSpPr/>
          <p:nvPr/>
        </p:nvSpPr>
        <p:spPr>
          <a:xfrm>
            <a:off x="5216400" y="5173560"/>
            <a:ext cx="3130200" cy="944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ИКИ РАН</a:t>
            </a:r>
            <a:endParaRPr b="0" lang="en-US" sz="2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12 апреля 2023 г.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3" name="Rectangle 5"/>
          <p:cNvSpPr/>
          <p:nvPr/>
        </p:nvSpPr>
        <p:spPr>
          <a:xfrm>
            <a:off x="8470800" y="6273720"/>
            <a:ext cx="253800" cy="25380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температура из подгонки непрерывного излучения</a:t>
            </a:r>
            <a:endParaRPr b="0" lang="ru-RU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AutoShape 6"/>
          <p:cNvSpPr/>
          <p:nvPr/>
        </p:nvSpPr>
        <p:spPr>
          <a:xfrm>
            <a:off x="6611760" y="3668760"/>
            <a:ext cx="5733720" cy="595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AutoShape 7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886200" y="1611720"/>
            <a:ext cx="4843440" cy="5026320"/>
          </a:xfrm>
          <a:prstGeom prst="rect">
            <a:avLst/>
          </a:prstGeom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6822000" y="3850200"/>
            <a:ext cx="228600" cy="228600"/>
          </a:xfrm>
          <a:prstGeom prst="ellipse">
            <a:avLst/>
          </a:prstGeom>
          <a:noFill/>
          <a:ln w="7308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120600" y="1288800"/>
            <a:ext cx="3645360" cy="2762280"/>
          </a:xfrm>
          <a:prstGeom prst="rect">
            <a:avLst/>
          </a:prstGeom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156600" y="4060080"/>
            <a:ext cx="3645360" cy="276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температура из подгонки непрерывного излучения</a:t>
            </a:r>
            <a:endParaRPr b="0" lang="ru-RU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Google Shape;111;g195402db526_0_20" descr=""/>
          <p:cNvPicPr/>
          <p:nvPr/>
        </p:nvPicPr>
        <p:blipFill>
          <a:blip r:embed="rId1"/>
          <a:stretch/>
        </p:blipFill>
        <p:spPr>
          <a:xfrm>
            <a:off x="304920" y="1922400"/>
            <a:ext cx="3534840" cy="4125600"/>
          </a:xfrm>
          <a:prstGeom prst="rect">
            <a:avLst/>
          </a:prstGeom>
          <a:ln w="9525">
            <a:noFill/>
          </a:ln>
        </p:spPr>
      </p:pic>
      <p:sp>
        <p:nvSpPr>
          <p:cNvPr id="230" name="Google Shape;112;g195402db526_0_20"/>
          <p:cNvSpPr/>
          <p:nvPr/>
        </p:nvSpPr>
        <p:spPr>
          <a:xfrm>
            <a:off x="996840" y="3005280"/>
            <a:ext cx="2868120" cy="410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Mazzotta et al. (2004):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1" name="Google Shape;113;g195402db526_0_20"/>
          <p:cNvSpPr/>
          <p:nvPr/>
        </p:nvSpPr>
        <p:spPr>
          <a:xfrm>
            <a:off x="1214280" y="4003560"/>
            <a:ext cx="2020680" cy="410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Vikhlinin (2005):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2" name="AutoShape 6"/>
          <p:cNvSpPr/>
          <p:nvPr/>
        </p:nvSpPr>
        <p:spPr>
          <a:xfrm>
            <a:off x="6611760" y="3668760"/>
            <a:ext cx="5733720" cy="595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AutoShape 7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Picture 9" descr=""/>
          <p:cNvPicPr/>
          <p:nvPr/>
        </p:nvPicPr>
        <p:blipFill>
          <a:blip r:embed="rId2"/>
          <a:stretch/>
        </p:blipFill>
        <p:spPr>
          <a:xfrm>
            <a:off x="4824360" y="1573200"/>
            <a:ext cx="3282480" cy="1031400"/>
          </a:xfrm>
          <a:prstGeom prst="rect">
            <a:avLst/>
          </a:prstGeom>
          <a:ln w="9525">
            <a:noFill/>
          </a:ln>
        </p:spPr>
      </p:pic>
      <p:sp>
        <p:nvSpPr>
          <p:cNvPr id="235" name="AutoShape 11"/>
          <p:cNvSpPr/>
          <p:nvPr/>
        </p:nvSpPr>
        <p:spPr>
          <a:xfrm>
            <a:off x="5394240" y="409104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AutoShape 13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16" descr="Без названия (2)"/>
          <p:cNvPicPr/>
          <p:nvPr/>
        </p:nvPicPr>
        <p:blipFill>
          <a:blip r:embed="rId3"/>
          <a:stretch/>
        </p:blipFill>
        <p:spPr>
          <a:xfrm>
            <a:off x="4146480" y="2857680"/>
            <a:ext cx="4665240" cy="3409560"/>
          </a:xfrm>
          <a:prstGeom prst="rect">
            <a:avLst/>
          </a:prstGeom>
          <a:ln w="9525">
            <a:noFill/>
          </a:ln>
        </p:spPr>
      </p:pic>
      <p:sp>
        <p:nvSpPr>
          <p:cNvPr id="238" name="Text Box 1"/>
          <p:cNvSpPr/>
          <p:nvPr/>
        </p:nvSpPr>
        <p:spPr>
          <a:xfrm>
            <a:off x="1308240" y="5880240"/>
            <a:ext cx="10663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(Chandra)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8424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marL="457200" algn="ctr">
              <a:lnSpc>
                <a:spcPct val="100000"/>
              </a:lnSpc>
              <a:spcBef>
                <a:spcPts val="363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32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spec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для спектров с реалистичными значениями металличности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0" name="Google Shape;122;g195402db526_0_35" descr=""/>
          <p:cNvPicPr/>
          <p:nvPr/>
        </p:nvPicPr>
        <p:blipFill>
          <a:blip r:embed="rId1"/>
          <a:stretch/>
        </p:blipFill>
        <p:spPr>
          <a:xfrm>
            <a:off x="6272280" y="2541600"/>
            <a:ext cx="2242800" cy="893520"/>
          </a:xfrm>
          <a:prstGeom prst="rect">
            <a:avLst/>
          </a:prstGeom>
          <a:ln w="9525">
            <a:noFill/>
          </a:ln>
        </p:spPr>
      </p:pic>
      <p:pic>
        <p:nvPicPr>
          <p:cNvPr id="241" name="Google Shape;123;g195402db526_0_35" descr=""/>
          <p:cNvPicPr/>
          <p:nvPr/>
        </p:nvPicPr>
        <p:blipFill>
          <a:blip r:embed="rId2"/>
          <a:stretch/>
        </p:blipFill>
        <p:spPr>
          <a:xfrm>
            <a:off x="5654520" y="3746520"/>
            <a:ext cx="3279240" cy="1055160"/>
          </a:xfrm>
          <a:prstGeom prst="rect">
            <a:avLst/>
          </a:prstGeom>
          <a:ln w="9525">
            <a:noFill/>
          </a:ln>
        </p:spPr>
      </p:pic>
      <p:pic>
        <p:nvPicPr>
          <p:cNvPr id="242" name="Google Shape;124;g195402db526_0_35" descr=""/>
          <p:cNvPicPr/>
          <p:nvPr/>
        </p:nvPicPr>
        <p:blipFill>
          <a:blip r:embed="rId3"/>
          <a:stretch/>
        </p:blipFill>
        <p:spPr>
          <a:xfrm>
            <a:off x="5730840" y="5114880"/>
            <a:ext cx="3168360" cy="434520"/>
          </a:xfrm>
          <a:prstGeom prst="rect">
            <a:avLst/>
          </a:prstGeom>
          <a:ln w="9525">
            <a:noFill/>
          </a:ln>
        </p:spPr>
      </p:pic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228600" y="1335960"/>
            <a:ext cx="493884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AutoShape 8"/>
          <p:cNvSpPr/>
          <p:nvPr/>
        </p:nvSpPr>
        <p:spPr>
          <a:xfrm>
            <a:off x="2984400" y="2235240"/>
            <a:ext cx="5229000" cy="5457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5" name="Google Shape;123;g195402db526_0_35" descr=""/>
          <p:cNvPicPr/>
          <p:nvPr/>
        </p:nvPicPr>
        <p:blipFill>
          <a:blip r:embed="rId1"/>
          <a:stretch/>
        </p:blipFill>
        <p:spPr>
          <a:xfrm>
            <a:off x="5864760" y="3059640"/>
            <a:ext cx="3279240" cy="1055160"/>
          </a:xfrm>
          <a:prstGeom prst="rect">
            <a:avLst/>
          </a:prstGeom>
          <a:ln w="9525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133560" y="30240"/>
            <a:ext cx="5810040" cy="682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9684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Результаты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270080"/>
            <a:ext cx="8229240" cy="540180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Для телескопа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SRG/eROSITA: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Построена зависимость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&lt;E&gt;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от температуры газа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Вычислен показатель степени в модифицированной схеме для взвешивания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Выведена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x(f</a:t>
            </a:r>
            <a:r>
              <a:rPr b="0" lang="en-US" sz="24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line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 и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вычислен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ы её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параметр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Для камеры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ACIS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телескопа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Chandra</a:t>
            </a:r>
            <a:r>
              <a:rPr b="0" i="1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Проведена калибровка этих функций и величин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2552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Дальнейшие планы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885960" y="1638360"/>
            <a:ext cx="7480080" cy="461448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457200" indent="-387360">
              <a:lnSpc>
                <a:spcPct val="9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Учёт различных значений межзвездного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поглощения и металличности плазмы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9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9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Добавление рентгеновского фона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CXB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9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9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Использование скоплений из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 симуляций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Magneticum для моделирования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многотемпературного газа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9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Публикация результатов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90;p5"/>
          <p:cNvSpPr/>
          <p:nvPr/>
        </p:nvSpPr>
        <p:spPr>
          <a:xfrm>
            <a:off x="544680" y="984240"/>
            <a:ext cx="2091960" cy="399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Google Shape;91;p5" descr=""/>
          <p:cNvPicPr/>
          <p:nvPr/>
        </p:nvPicPr>
        <p:blipFill>
          <a:blip r:embed="rId1"/>
          <a:stretch/>
        </p:blipFill>
        <p:spPr>
          <a:xfrm>
            <a:off x="-249120" y="2033640"/>
            <a:ext cx="5241600" cy="4193640"/>
          </a:xfrm>
          <a:prstGeom prst="rect">
            <a:avLst/>
          </a:prstGeom>
          <a:ln w="9525">
            <a:noFill/>
          </a:ln>
        </p:spPr>
      </p:pic>
      <p:pic>
        <p:nvPicPr>
          <p:cNvPr id="255" name="Google Shape;92;p5" descr=""/>
          <p:cNvPicPr/>
          <p:nvPr/>
        </p:nvPicPr>
        <p:blipFill>
          <a:blip r:embed="rId2"/>
          <a:stretch/>
        </p:blipFill>
        <p:spPr>
          <a:xfrm>
            <a:off x="4317840" y="2058840"/>
            <a:ext cx="5241600" cy="4193640"/>
          </a:xfrm>
          <a:prstGeom prst="rect">
            <a:avLst/>
          </a:prstGeom>
          <a:ln w="9525">
            <a:noFill/>
          </a:ln>
        </p:spPr>
      </p:pic>
      <p:sp>
        <p:nvSpPr>
          <p:cNvPr id="256" name="Google Shape;93;p5"/>
          <p:cNvSpPr/>
          <p:nvPr/>
        </p:nvSpPr>
        <p:spPr>
          <a:xfrm>
            <a:off x="544680" y="6113520"/>
            <a:ext cx="8598960" cy="4258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В спектре только линии излучения                    В спектре только тормозное излучение   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7480" y="274680"/>
            <a:ext cx="905616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в экстремальных случаях</a:t>
            </a:r>
            <a:br>
              <a:rPr sz="3400"/>
            </a:b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8" name="Google Shape;95;p5" descr=""/>
          <p:cNvPicPr/>
          <p:nvPr/>
        </p:nvPicPr>
        <p:blipFill>
          <a:blip r:embed="rId3"/>
          <a:stretch/>
        </p:blipFill>
        <p:spPr>
          <a:xfrm>
            <a:off x="2801880" y="901800"/>
            <a:ext cx="3798360" cy="12236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0" y="35388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для модели фона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0" name="Google Shape;131;g124822d5b1e_0_11" descr=""/>
          <p:cNvPicPr/>
          <p:nvPr/>
        </p:nvPicPr>
        <p:blipFill>
          <a:blip r:embed="rId1"/>
          <a:stretch/>
        </p:blipFill>
        <p:spPr>
          <a:xfrm>
            <a:off x="-304920" y="1420920"/>
            <a:ext cx="10131120" cy="47271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0" y="-2700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для модели фона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Google Shape;137;p9"/>
          <p:cNvSpPr/>
          <p:nvPr/>
        </p:nvSpPr>
        <p:spPr>
          <a:xfrm>
            <a:off x="0" y="1052640"/>
            <a:ext cx="9143640" cy="3654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в зависимости от вклада активных ядер галактик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3" name="Google Shape;138;p9" descr=""/>
          <p:cNvPicPr/>
          <p:nvPr/>
        </p:nvPicPr>
        <p:blipFill>
          <a:blip r:embed="rId1"/>
          <a:stretch/>
        </p:blipFill>
        <p:spPr>
          <a:xfrm>
            <a:off x="684360" y="1297080"/>
            <a:ext cx="7848360" cy="54939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460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Т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е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м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п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е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р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т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у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р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г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з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в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о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п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е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н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г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л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т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Google Shape;49;g1958a389b46_1_2"/>
          <p:cNvSpPr/>
          <p:nvPr/>
        </p:nvSpPr>
        <p:spPr>
          <a:xfrm>
            <a:off x="2030400" y="2575080"/>
            <a:ext cx="5473440" cy="399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6" name="Picture 5" descr=""/>
          <p:cNvPicPr/>
          <p:nvPr/>
        </p:nvPicPr>
        <p:blipFill>
          <a:blip r:embed="rId1"/>
          <a:stretch/>
        </p:blipFill>
        <p:spPr>
          <a:xfrm>
            <a:off x="270000" y="1082520"/>
            <a:ext cx="8588160" cy="52304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-228600" y="-152280"/>
            <a:ext cx="73148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Симуляции Magneticum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145;g124822d5b1e_0_97"/>
          <p:cNvSpPr/>
          <p:nvPr/>
        </p:nvSpPr>
        <p:spPr>
          <a:xfrm>
            <a:off x="6348240" y="198360"/>
            <a:ext cx="2947680" cy="548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(magneticum.org)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6" name="Google Shape;146;g124822d5b1e_0_97" descr=""/>
          <p:cNvPicPr/>
          <p:nvPr/>
        </p:nvPicPr>
        <p:blipFill>
          <a:blip r:embed="rId1"/>
          <a:stretch/>
        </p:blipFill>
        <p:spPr>
          <a:xfrm>
            <a:off x="1758960" y="960480"/>
            <a:ext cx="5725800" cy="57448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159;g124822d5b1e_0_105" descr=""/>
          <p:cNvPicPr/>
          <p:nvPr/>
        </p:nvPicPr>
        <p:blipFill>
          <a:blip r:embed="rId1"/>
          <a:stretch/>
        </p:blipFill>
        <p:spPr>
          <a:xfrm>
            <a:off x="392040" y="6053040"/>
            <a:ext cx="2333160" cy="587160"/>
          </a:xfrm>
          <a:prstGeom prst="rect">
            <a:avLst/>
          </a:prstGeom>
          <a:ln w="9525">
            <a:noFill/>
          </a:ln>
        </p:spPr>
      </p:pic>
      <p:pic>
        <p:nvPicPr>
          <p:cNvPr id="268" name="Google Shape;160;g124822d5b1e_0_105" descr=""/>
          <p:cNvPicPr/>
          <p:nvPr/>
        </p:nvPicPr>
        <p:blipFill>
          <a:blip r:embed="rId2"/>
          <a:stretch/>
        </p:blipFill>
        <p:spPr>
          <a:xfrm>
            <a:off x="106200" y="1792440"/>
            <a:ext cx="2904840" cy="3973320"/>
          </a:xfrm>
          <a:prstGeom prst="rect">
            <a:avLst/>
          </a:prstGeom>
          <a:ln w="9525">
            <a:noFill/>
          </a:ln>
        </p:spPr>
      </p:pic>
      <p:pic>
        <p:nvPicPr>
          <p:cNvPr id="269" name="Google Shape;161;g124822d5b1e_0_105" descr=""/>
          <p:cNvPicPr/>
          <p:nvPr/>
        </p:nvPicPr>
        <p:blipFill>
          <a:blip r:embed="rId3"/>
          <a:stretch/>
        </p:blipFill>
        <p:spPr>
          <a:xfrm>
            <a:off x="3038400" y="1828800"/>
            <a:ext cx="3071520" cy="3973320"/>
          </a:xfrm>
          <a:prstGeom prst="rect">
            <a:avLst/>
          </a:prstGeom>
          <a:ln w="9525">
            <a:noFill/>
          </a:ln>
        </p:spPr>
      </p:pic>
      <p:pic>
        <p:nvPicPr>
          <p:cNvPr id="270" name="Google Shape;162;g124822d5b1e_0_105" descr=""/>
          <p:cNvPicPr/>
          <p:nvPr/>
        </p:nvPicPr>
        <p:blipFill>
          <a:blip r:embed="rId4"/>
          <a:stretch/>
        </p:blipFill>
        <p:spPr>
          <a:xfrm>
            <a:off x="6064200" y="1795320"/>
            <a:ext cx="3107880" cy="4026960"/>
          </a:xfrm>
          <a:prstGeom prst="rect">
            <a:avLst/>
          </a:prstGeom>
          <a:ln w="9525">
            <a:noFill/>
          </a:ln>
        </p:spPr>
      </p:pic>
      <p:sp>
        <p:nvSpPr>
          <p:cNvPr id="271" name="Google Shape;163;g124822d5b1e_0_105"/>
          <p:cNvSpPr/>
          <p:nvPr/>
        </p:nvSpPr>
        <p:spPr>
          <a:xfrm>
            <a:off x="0" y="380880"/>
            <a:ext cx="9143640" cy="99684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Масштабные соотношения для скоплений из Magneticum: R</a:t>
            </a:r>
            <a:r>
              <a:rPr b="0" lang="en-US" sz="2500" spc="-1" strike="noStrike" baseline="-25000">
                <a:solidFill>
                  <a:srgbClr val="000000"/>
                </a:solidFill>
                <a:latin typeface="Arial"/>
              </a:rPr>
              <a:t>500</a:t>
            </a: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, T</a:t>
            </a:r>
            <a:r>
              <a:rPr b="0" lang="en-US" sz="2500" spc="-1" strike="noStrike" baseline="-25000">
                <a:solidFill>
                  <a:srgbClr val="000000"/>
                </a:solidFill>
                <a:latin typeface="Arial"/>
              </a:rPr>
              <a:t>500</a:t>
            </a: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 и L</a:t>
            </a:r>
            <a:r>
              <a:rPr b="0" lang="en-US" sz="2500" spc="-1" strike="noStrike" baseline="-25000">
                <a:solidFill>
                  <a:srgbClr val="000000"/>
                </a:solidFill>
                <a:latin typeface="Arial"/>
              </a:rPr>
              <a:t>x500</a:t>
            </a:r>
            <a:r>
              <a:rPr b="0" lang="en-US" sz="2500" spc="-1" strike="noStrike">
                <a:solidFill>
                  <a:srgbClr val="000000"/>
                </a:solidFill>
                <a:latin typeface="Arial"/>
              </a:rPr>
              <a:t> vs M</a:t>
            </a:r>
            <a:r>
              <a:rPr b="0" lang="en-US" sz="2500" spc="-1" strike="noStrike" baseline="-25000">
                <a:solidFill>
                  <a:srgbClr val="000000"/>
                </a:solidFill>
                <a:latin typeface="Arial"/>
              </a:rPr>
              <a:t>500</a:t>
            </a:r>
            <a:endParaRPr b="0" lang="en-US" sz="2500" spc="-1" strike="noStrike">
              <a:latin typeface="Arial"/>
            </a:endParaRPr>
          </a:p>
        </p:txBody>
      </p:sp>
      <p:pic>
        <p:nvPicPr>
          <p:cNvPr id="272" name="Google Shape;164;g124822d5b1e_0_105" descr=""/>
          <p:cNvPicPr/>
          <p:nvPr/>
        </p:nvPicPr>
        <p:blipFill>
          <a:blip r:embed="rId5"/>
          <a:stretch/>
        </p:blipFill>
        <p:spPr>
          <a:xfrm>
            <a:off x="6392880" y="6078600"/>
            <a:ext cx="2676240" cy="536040"/>
          </a:xfrm>
          <a:prstGeom prst="rect">
            <a:avLst/>
          </a:prstGeom>
          <a:ln w="9525">
            <a:noFill/>
          </a:ln>
        </p:spPr>
      </p:pic>
      <p:pic>
        <p:nvPicPr>
          <p:cNvPr id="273" name="Google Shape;165;g124822d5b1e_0_105" descr=""/>
          <p:cNvPicPr/>
          <p:nvPr/>
        </p:nvPicPr>
        <p:blipFill>
          <a:blip r:embed="rId6"/>
          <a:stretch/>
        </p:blipFill>
        <p:spPr>
          <a:xfrm>
            <a:off x="3500280" y="6210360"/>
            <a:ext cx="2484000" cy="4042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85;g195402db526_0_6" descr=""/>
          <p:cNvPicPr/>
          <p:nvPr/>
        </p:nvPicPr>
        <p:blipFill>
          <a:blip r:embed="rId1"/>
          <a:stretch/>
        </p:blipFill>
        <p:spPr>
          <a:xfrm>
            <a:off x="81000" y="511200"/>
            <a:ext cx="8838720" cy="552096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191;g124822d5b1e_0_64" descr=""/>
          <p:cNvPicPr/>
          <p:nvPr/>
        </p:nvPicPr>
        <p:blipFill>
          <a:blip r:embed="rId1"/>
          <a:stretch/>
        </p:blipFill>
        <p:spPr>
          <a:xfrm>
            <a:off x="514440" y="988920"/>
            <a:ext cx="8115120" cy="5681160"/>
          </a:xfrm>
          <a:prstGeom prst="rect">
            <a:avLst/>
          </a:prstGeom>
          <a:ln w="9525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Эффективная площадь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Google Shape;193;g124822d5b1e_0_64"/>
          <p:cNvSpPr/>
          <p:nvPr/>
        </p:nvSpPr>
        <p:spPr>
          <a:xfrm>
            <a:off x="4659480" y="984240"/>
            <a:ext cx="7343280" cy="399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Google Shape;194;g124822d5b1e_0_64"/>
          <p:cNvSpPr/>
          <p:nvPr/>
        </p:nvSpPr>
        <p:spPr>
          <a:xfrm>
            <a:off x="871560" y="3014640"/>
            <a:ext cx="56880" cy="95040"/>
          </a:xfrm>
          <a:prstGeom prst="rect">
            <a:avLst/>
          </a:prstGeom>
          <a:solidFill>
            <a:schemeClr val="bg1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00;g124822d5b1e_0_31" descr=""/>
          <p:cNvPicPr/>
          <p:nvPr/>
        </p:nvPicPr>
        <p:blipFill>
          <a:blip r:embed="rId1"/>
          <a:stretch/>
        </p:blipFill>
        <p:spPr>
          <a:xfrm>
            <a:off x="374760" y="3505320"/>
            <a:ext cx="8327520" cy="3428640"/>
          </a:xfrm>
          <a:prstGeom prst="rect">
            <a:avLst/>
          </a:prstGeom>
          <a:ln w="9525">
            <a:noFill/>
          </a:ln>
        </p:spPr>
      </p:pic>
      <p:pic>
        <p:nvPicPr>
          <p:cNvPr id="280" name="Google Shape;201;g124822d5b1e_0_31" descr=""/>
          <p:cNvPicPr/>
          <p:nvPr/>
        </p:nvPicPr>
        <p:blipFill>
          <a:blip r:embed="rId2"/>
          <a:stretch/>
        </p:blipFill>
        <p:spPr>
          <a:xfrm>
            <a:off x="374760" y="334800"/>
            <a:ext cx="8327520" cy="3428640"/>
          </a:xfrm>
          <a:prstGeom prst="rect">
            <a:avLst/>
          </a:prstGeom>
          <a:ln w="9525">
            <a:noFill/>
          </a:ln>
        </p:spPr>
      </p:pic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0" y="-26496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моделей MEKAL и APEC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08;g124822d5b1e_0_37" descr=""/>
          <p:cNvPicPr/>
          <p:nvPr/>
        </p:nvPicPr>
        <p:blipFill>
          <a:blip r:embed="rId1"/>
          <a:stretch/>
        </p:blipFill>
        <p:spPr>
          <a:xfrm>
            <a:off x="-519120" y="1224000"/>
            <a:ext cx="10419840" cy="5557320"/>
          </a:xfrm>
          <a:prstGeom prst="rect">
            <a:avLst/>
          </a:prstGeom>
          <a:ln w="9525">
            <a:noFill/>
          </a:ln>
        </p:spPr>
      </p:pic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чувствительности </a:t>
            </a:r>
            <a:br>
              <a:rPr sz="3400"/>
            </a:b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eROSITA и Chandra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14;p10" descr=""/>
          <p:cNvPicPr/>
          <p:nvPr/>
        </p:nvPicPr>
        <p:blipFill>
          <a:blip r:embed="rId1"/>
          <a:stretch/>
        </p:blipFill>
        <p:spPr>
          <a:xfrm>
            <a:off x="228600" y="1120680"/>
            <a:ext cx="5171760" cy="5584320"/>
          </a:xfrm>
          <a:prstGeom prst="rect">
            <a:avLst/>
          </a:prstGeom>
          <a:ln w="9525">
            <a:noFill/>
          </a:ln>
        </p:spPr>
      </p:pic>
      <p:sp>
        <p:nvSpPr>
          <p:cNvPr id="285" name="Google Shape;215;p10"/>
          <p:cNvSpPr/>
          <p:nvPr/>
        </p:nvSpPr>
        <p:spPr>
          <a:xfrm>
            <a:off x="5797440" y="5943600"/>
            <a:ext cx="3018960" cy="49428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901"/>
              </a:spcBef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Красные кружки – R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</a:rPr>
              <a:t>500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0" y="7632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Magneticum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7" name="Google Shape;217;p10" descr=""/>
          <p:cNvPicPr/>
          <p:nvPr/>
        </p:nvPicPr>
        <p:blipFill>
          <a:blip r:embed="rId2"/>
          <a:stretch/>
        </p:blipFill>
        <p:spPr>
          <a:xfrm>
            <a:off x="5292720" y="2251080"/>
            <a:ext cx="3524040" cy="32652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56;g195402db526_0_1" descr=""/>
          <p:cNvPicPr/>
          <p:nvPr/>
        </p:nvPicPr>
        <p:blipFill>
          <a:blip r:embed="rId1"/>
          <a:stretch/>
        </p:blipFill>
        <p:spPr>
          <a:xfrm>
            <a:off x="152280" y="2425680"/>
            <a:ext cx="8921520" cy="4431960"/>
          </a:xfrm>
          <a:prstGeom prst="rect">
            <a:avLst/>
          </a:prstGeom>
          <a:ln w="9525">
            <a:noFill/>
          </a:ln>
        </p:spPr>
      </p:pic>
      <p:pic>
        <p:nvPicPr>
          <p:cNvPr id="289" name="Google Shape;57;g195402db526_0_1" descr=""/>
          <p:cNvPicPr/>
          <p:nvPr/>
        </p:nvPicPr>
        <p:blipFill>
          <a:blip r:embed="rId2"/>
          <a:stretch/>
        </p:blipFill>
        <p:spPr>
          <a:xfrm>
            <a:off x="152280" y="152280"/>
            <a:ext cx="8838720" cy="232200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Содержание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387360" y="1646280"/>
            <a:ext cx="8368920" cy="452556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t">
            <a:noAutofit/>
          </a:bodyPr>
          <a:p>
            <a:pPr marL="457200" indent="-38736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●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Теоретические предпосылки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spec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в экстремальных случаях</a:t>
            </a: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: спектры из эмиссионных линий и непрерывные спектры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2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spec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для спектров с реалистичными значениями металличности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363"/>
              </a:spcBef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marL="457200" indent="-387360">
              <a:lnSpc>
                <a:spcPct val="100000"/>
              </a:lnSpc>
              <a:spcBef>
                <a:spcPts val="363"/>
              </a:spcBef>
              <a:buClr>
                <a:srgbClr val="000000"/>
              </a:buClr>
              <a:buFont typeface="Arial"/>
              <a:buChar char="●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Arial"/>
              </a:rPr>
              <a:t>Результаты, дальнейшие планы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-25884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400" spc="-1" strike="noStrike">
                <a:solidFill>
                  <a:srgbClr val="000000"/>
                </a:solidFill>
                <a:latin typeface="Arial"/>
                <a:ea typeface="Arial"/>
              </a:rPr>
              <a:t>Модельный и наблюдаемый спектры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Google Shape;71;g124822d5b1e_0_17" descr=""/>
          <p:cNvPicPr/>
          <p:nvPr/>
        </p:nvPicPr>
        <p:blipFill>
          <a:blip r:embed="rId1"/>
          <a:stretch/>
        </p:blipFill>
        <p:spPr>
          <a:xfrm>
            <a:off x="1622520" y="3122640"/>
            <a:ext cx="6451200" cy="999720"/>
          </a:xfrm>
          <a:prstGeom prst="rect">
            <a:avLst/>
          </a:prstGeom>
          <a:ln w="9525">
            <a:noFill/>
          </a:ln>
        </p:spPr>
      </p:pic>
      <p:pic>
        <p:nvPicPr>
          <p:cNvPr id="181" name="Google Shape;72;g124822d5b1e_0_17" descr=""/>
          <p:cNvPicPr/>
          <p:nvPr/>
        </p:nvPicPr>
        <p:blipFill>
          <a:blip r:embed="rId2"/>
          <a:stretch/>
        </p:blipFill>
        <p:spPr>
          <a:xfrm>
            <a:off x="1038240" y="3908520"/>
            <a:ext cx="7229160" cy="2976120"/>
          </a:xfrm>
          <a:prstGeom prst="rect">
            <a:avLst/>
          </a:prstGeom>
          <a:ln w="9525">
            <a:noFill/>
          </a:ln>
        </p:spPr>
      </p:pic>
      <p:pic>
        <p:nvPicPr>
          <p:cNvPr id="182" name="Google Shape;73;g124822d5b1e_0_17" descr=""/>
          <p:cNvPicPr/>
          <p:nvPr/>
        </p:nvPicPr>
        <p:blipFill>
          <a:blip r:embed="rId3"/>
          <a:srcRect l="-1130" t="2817" r="1130" b="-2817"/>
          <a:stretch/>
        </p:blipFill>
        <p:spPr>
          <a:xfrm>
            <a:off x="930240" y="563400"/>
            <a:ext cx="7229160" cy="289224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79;g194f50ef363_0_1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838720" cy="1255320"/>
          </a:xfrm>
          <a:prstGeom prst="rect">
            <a:avLst/>
          </a:prstGeom>
          <a:ln w="9525">
            <a:noFill/>
          </a:ln>
        </p:spPr>
      </p:pic>
      <p:pic>
        <p:nvPicPr>
          <p:cNvPr id="184" name="Google Shape;80;g194f50ef363_0_1" descr=""/>
          <p:cNvPicPr/>
          <p:nvPr/>
        </p:nvPicPr>
        <p:blipFill>
          <a:blip r:embed="rId2"/>
          <a:stretch/>
        </p:blipFill>
        <p:spPr>
          <a:xfrm>
            <a:off x="5297400" y="3238560"/>
            <a:ext cx="2587320" cy="1163160"/>
          </a:xfrm>
          <a:prstGeom prst="rect">
            <a:avLst/>
          </a:prstGeom>
          <a:ln w="9525">
            <a:noFill/>
          </a:ln>
        </p:spPr>
      </p:pic>
      <p:pic>
        <p:nvPicPr>
          <p:cNvPr id="185" name="Google Shape;81;g194f50ef363_0_1" descr=""/>
          <p:cNvPicPr/>
          <p:nvPr/>
        </p:nvPicPr>
        <p:blipFill>
          <a:blip r:embed="rId3"/>
          <a:stretch/>
        </p:blipFill>
        <p:spPr>
          <a:xfrm>
            <a:off x="2374920" y="4457880"/>
            <a:ext cx="4620960" cy="1485720"/>
          </a:xfrm>
          <a:prstGeom prst="rect">
            <a:avLst/>
          </a:prstGeom>
          <a:ln w="9525">
            <a:noFill/>
          </a:ln>
        </p:spPr>
      </p:pic>
      <p:pic>
        <p:nvPicPr>
          <p:cNvPr id="186" name="Google Shape;82;g194f50ef363_0_1" descr=""/>
          <p:cNvPicPr/>
          <p:nvPr/>
        </p:nvPicPr>
        <p:blipFill>
          <a:blip r:embed="rId4"/>
          <a:stretch/>
        </p:blipFill>
        <p:spPr>
          <a:xfrm>
            <a:off x="749160" y="1744560"/>
            <a:ext cx="2925360" cy="901440"/>
          </a:xfrm>
          <a:prstGeom prst="rect">
            <a:avLst/>
          </a:prstGeom>
          <a:ln w="9525">
            <a:noFill/>
          </a:ln>
        </p:spPr>
      </p:pic>
      <p:pic>
        <p:nvPicPr>
          <p:cNvPr id="187" name="Google Shape;84;g194f50ef363_0_1" descr=""/>
          <p:cNvPicPr/>
          <p:nvPr/>
        </p:nvPicPr>
        <p:blipFill>
          <a:blip r:embed="rId5"/>
          <a:stretch/>
        </p:blipFill>
        <p:spPr>
          <a:xfrm>
            <a:off x="2255760" y="5943600"/>
            <a:ext cx="4955760" cy="682200"/>
          </a:xfrm>
          <a:prstGeom prst="rect">
            <a:avLst/>
          </a:prstGeom>
          <a:ln w="9525">
            <a:noFill/>
          </a:ln>
        </p:spPr>
      </p:pic>
      <p:pic>
        <p:nvPicPr>
          <p:cNvPr id="188" name="Google Shape;85;g194f50ef363_0_1" descr=""/>
          <p:cNvPicPr/>
          <p:nvPr/>
        </p:nvPicPr>
        <p:blipFill>
          <a:blip r:embed="rId6"/>
          <a:stretch/>
        </p:blipFill>
        <p:spPr>
          <a:xfrm>
            <a:off x="4797360" y="1922400"/>
            <a:ext cx="3584160" cy="1074240"/>
          </a:xfrm>
          <a:prstGeom prst="rect">
            <a:avLst/>
          </a:prstGeom>
          <a:ln w="9525">
            <a:noFill/>
          </a:ln>
        </p:spPr>
      </p:pic>
      <p:pic>
        <p:nvPicPr>
          <p:cNvPr id="189" name="Picture 10" descr=""/>
          <p:cNvPicPr/>
          <p:nvPr/>
        </p:nvPicPr>
        <p:blipFill>
          <a:blip r:embed="rId7"/>
          <a:stretch/>
        </p:blipFill>
        <p:spPr>
          <a:xfrm>
            <a:off x="77760" y="2790720"/>
            <a:ext cx="4395600" cy="871200"/>
          </a:xfrm>
          <a:prstGeom prst="rect">
            <a:avLst/>
          </a:prstGeom>
          <a:ln w="9525">
            <a:noFill/>
          </a:ln>
        </p:spPr>
      </p:pic>
      <p:pic>
        <p:nvPicPr>
          <p:cNvPr id="190" name="Picture 9" descr=""/>
          <p:cNvPicPr/>
          <p:nvPr/>
        </p:nvPicPr>
        <p:blipFill>
          <a:blip r:embed="rId8"/>
          <a:stretch/>
        </p:blipFill>
        <p:spPr>
          <a:xfrm>
            <a:off x="36360" y="2558880"/>
            <a:ext cx="4755960" cy="1028520"/>
          </a:xfrm>
          <a:prstGeom prst="rect">
            <a:avLst/>
          </a:prstGeom>
          <a:ln w="9525">
            <a:noFill/>
          </a:ln>
        </p:spPr>
      </p:pic>
      <p:sp>
        <p:nvSpPr>
          <p:cNvPr id="191" name=""/>
          <p:cNvSpPr txBox="1"/>
          <p:nvPr/>
        </p:nvSpPr>
        <p:spPr>
          <a:xfrm>
            <a:off x="457200" y="3589920"/>
            <a:ext cx="411480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noAutofit/>
          </a:bodyPr>
          <a:p>
            <a:r>
              <a:rPr b="0" lang="en-US" sz="1800" spc="-1" strike="noStrike">
                <a:latin typeface="Arial"/>
              </a:rPr>
              <a:t>Z – пространственное распределение металличности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90;p5"/>
          <p:cNvSpPr/>
          <p:nvPr/>
        </p:nvSpPr>
        <p:spPr>
          <a:xfrm>
            <a:off x="544680" y="984240"/>
            <a:ext cx="2091960" cy="399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0" y="8568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спектра из линий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name="Google Shape;95;p5" descr=""/>
          <p:cNvPicPr/>
          <p:nvPr/>
        </p:nvPicPr>
        <p:blipFill>
          <a:blip r:embed="rId1"/>
          <a:stretch/>
        </p:blipFill>
        <p:spPr>
          <a:xfrm>
            <a:off x="5589720" y="2127240"/>
            <a:ext cx="3285720" cy="1058400"/>
          </a:xfrm>
          <a:prstGeom prst="rect">
            <a:avLst/>
          </a:prstGeom>
          <a:ln w="9525">
            <a:noFill/>
          </a:ln>
        </p:spPr>
      </p:pic>
      <p:sp>
        <p:nvSpPr>
          <p:cNvPr id="195" name="AutoShape 10"/>
          <p:cNvSpPr/>
          <p:nvPr/>
        </p:nvSpPr>
        <p:spPr>
          <a:xfrm>
            <a:off x="2274840" y="323388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AutoShape 12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48600" y="2069640"/>
            <a:ext cx="5630400" cy="431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90;p5"/>
          <p:cNvSpPr/>
          <p:nvPr/>
        </p:nvSpPr>
        <p:spPr>
          <a:xfrm>
            <a:off x="544680" y="984240"/>
            <a:ext cx="2091960" cy="399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0" y="8568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ru-RU" sz="36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спектра из линий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0" name="Google Shape;95;p5" descr=""/>
          <p:cNvPicPr/>
          <p:nvPr/>
        </p:nvPicPr>
        <p:blipFill>
          <a:blip r:embed="rId1"/>
          <a:stretch/>
        </p:blipFill>
        <p:spPr>
          <a:xfrm>
            <a:off x="5589720" y="2127240"/>
            <a:ext cx="3285720" cy="1058400"/>
          </a:xfrm>
          <a:prstGeom prst="rect">
            <a:avLst/>
          </a:prstGeom>
          <a:ln w="9525">
            <a:noFill/>
          </a:ln>
        </p:spPr>
      </p:pic>
      <p:sp>
        <p:nvSpPr>
          <p:cNvPr id="201" name="AutoShape 5"/>
          <p:cNvSpPr/>
          <p:nvPr/>
        </p:nvSpPr>
        <p:spPr>
          <a:xfrm>
            <a:off x="2274840" y="323388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AutoShape 6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104;g195402db526_0_14" descr=""/>
          <p:cNvPicPr/>
          <p:nvPr/>
        </p:nvPicPr>
        <p:blipFill>
          <a:blip r:embed="rId2"/>
          <a:stretch/>
        </p:blipFill>
        <p:spPr>
          <a:xfrm>
            <a:off x="5753160" y="3460680"/>
            <a:ext cx="2895120" cy="985320"/>
          </a:xfrm>
          <a:prstGeom prst="rect">
            <a:avLst/>
          </a:prstGeom>
          <a:ln w="9525">
            <a:noFill/>
          </a:ln>
        </p:spPr>
      </p:pic>
      <p:pic>
        <p:nvPicPr>
          <p:cNvPr id="204" name="Google Shape;103;g195402db526_0_14" descr=""/>
          <p:cNvPicPr/>
          <p:nvPr/>
        </p:nvPicPr>
        <p:blipFill>
          <a:blip r:embed="rId3"/>
          <a:stretch/>
        </p:blipFill>
        <p:spPr>
          <a:xfrm>
            <a:off x="5532480" y="5904720"/>
            <a:ext cx="3376080" cy="707760"/>
          </a:xfrm>
          <a:prstGeom prst="rect">
            <a:avLst/>
          </a:prstGeom>
          <a:ln w="9525">
            <a:noFill/>
          </a:ln>
        </p:spPr>
      </p:pic>
      <p:pic>
        <p:nvPicPr>
          <p:cNvPr id="205" name="" descr=""/>
          <p:cNvPicPr/>
          <p:nvPr/>
        </p:nvPicPr>
        <p:blipFill>
          <a:blip r:embed="rId4"/>
          <a:stretch/>
        </p:blipFill>
        <p:spPr>
          <a:xfrm>
            <a:off x="5715000" y="5257800"/>
            <a:ext cx="3196800" cy="48132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 txBox="1"/>
          <p:nvPr/>
        </p:nvSpPr>
        <p:spPr>
          <a:xfrm>
            <a:off x="5666400" y="4860000"/>
            <a:ext cx="3429000" cy="3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600" spc="-1" strike="noStrike">
                <a:latin typeface="Arial"/>
              </a:rPr>
              <a:t>Если в спектре две компоненты: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5"/>
          <a:stretch/>
        </p:blipFill>
        <p:spPr>
          <a:xfrm>
            <a:off x="25560" y="2065320"/>
            <a:ext cx="5653440" cy="43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0" y="46080"/>
            <a:ext cx="91436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из подгонки эмиссионных линий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Picture 6" descr=""/>
          <p:cNvPicPr/>
          <p:nvPr/>
        </p:nvPicPr>
        <p:blipFill>
          <a:blip r:embed="rId1"/>
          <a:stretch/>
        </p:blipFill>
        <p:spPr>
          <a:xfrm>
            <a:off x="262440" y="1147680"/>
            <a:ext cx="5133600" cy="5162040"/>
          </a:xfrm>
          <a:prstGeom prst="rect">
            <a:avLst/>
          </a:prstGeom>
          <a:ln w="9525">
            <a:noFill/>
          </a:ln>
        </p:spPr>
      </p:pic>
      <p:sp>
        <p:nvSpPr>
          <p:cNvPr id="210" name=""/>
          <p:cNvSpPr/>
          <p:nvPr/>
        </p:nvSpPr>
        <p:spPr>
          <a:xfrm>
            <a:off x="3016800" y="3753000"/>
            <a:ext cx="228600" cy="228600"/>
          </a:xfrm>
          <a:prstGeom prst="ellipse">
            <a:avLst/>
          </a:prstGeom>
          <a:noFill/>
          <a:ln w="73080">
            <a:solidFill>
              <a:srgbClr val="ff4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320440" y="1407600"/>
            <a:ext cx="3608280" cy="262260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5331240" y="4028400"/>
            <a:ext cx="3620160" cy="274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9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numCol="1" spcCol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температура из подгонки непрерывного излучения</a:t>
            </a:r>
            <a:endParaRPr b="0" lang="ru-RU" sz="3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Google Shape;111;g195402db526_0_20" descr=""/>
          <p:cNvPicPr/>
          <p:nvPr/>
        </p:nvPicPr>
        <p:blipFill>
          <a:blip r:embed="rId1"/>
          <a:stretch/>
        </p:blipFill>
        <p:spPr>
          <a:xfrm>
            <a:off x="304920" y="1922400"/>
            <a:ext cx="3534840" cy="4125600"/>
          </a:xfrm>
          <a:prstGeom prst="rect">
            <a:avLst/>
          </a:prstGeom>
          <a:ln w="9525">
            <a:noFill/>
          </a:ln>
        </p:spPr>
      </p:pic>
      <p:sp>
        <p:nvSpPr>
          <p:cNvPr id="215" name="Google Shape;112;g195402db526_0_20"/>
          <p:cNvSpPr/>
          <p:nvPr/>
        </p:nvSpPr>
        <p:spPr>
          <a:xfrm>
            <a:off x="996840" y="3005280"/>
            <a:ext cx="2868120" cy="410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Mazzotta et al. (2004):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6" name="Google Shape;113;g195402db526_0_20"/>
          <p:cNvSpPr/>
          <p:nvPr/>
        </p:nvSpPr>
        <p:spPr>
          <a:xfrm>
            <a:off x="1214280" y="4003560"/>
            <a:ext cx="2020680" cy="410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Vikhlinin (2005):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7" name="AutoShape 7"/>
          <p:cNvSpPr/>
          <p:nvPr/>
        </p:nvSpPr>
        <p:spPr>
          <a:xfrm>
            <a:off x="6611760" y="3668760"/>
            <a:ext cx="5733720" cy="595260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AutoShape 9"/>
          <p:cNvSpPr/>
          <p:nvPr/>
        </p:nvSpPr>
        <p:spPr>
          <a:xfrm>
            <a:off x="4419720" y="3276720"/>
            <a:ext cx="304560" cy="3045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9" name="Picture 11" descr="Без названия (1)"/>
          <p:cNvPicPr/>
          <p:nvPr/>
        </p:nvPicPr>
        <p:blipFill>
          <a:blip r:embed="rId2"/>
          <a:stretch/>
        </p:blipFill>
        <p:spPr>
          <a:xfrm>
            <a:off x="4179960" y="1616040"/>
            <a:ext cx="4785840" cy="4966920"/>
          </a:xfrm>
          <a:prstGeom prst="rect">
            <a:avLst/>
          </a:prstGeom>
          <a:ln w="9525">
            <a:noFill/>
          </a:ln>
        </p:spPr>
      </p:pic>
      <p:sp>
        <p:nvSpPr>
          <p:cNvPr id="220" name="Text Box 13"/>
          <p:cNvSpPr/>
          <p:nvPr/>
        </p:nvSpPr>
        <p:spPr>
          <a:xfrm>
            <a:off x="1308240" y="5880240"/>
            <a:ext cx="1066320" cy="302760"/>
          </a:xfrm>
          <a:prstGeom prst="rect">
            <a:avLst/>
          </a:prstGeom>
          <a:noFill/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700"/>
              </a:spcBef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(Chandra)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Application>LibreOffice/7.3.7.2$Linux_X86_64 LibreOffice_project/30$Build-2</Application>
  <AppVersion>15.0000</AppVersion>
  <Words>267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2022-04-12T15:30:38Z</dcterms:created>
  <dc:creator>Лёша</dc:creator>
  <dc:description/>
  <dc:language>en-US</dc:language>
  <cp:lastModifiedBy/>
  <dcterms:modified xsi:type="dcterms:W3CDTF">2023-04-12T03:24:19Z</dcterms:modified>
  <cp:revision>11</cp:revision>
  <dc:subject/>
  <dc:title>Определение  температуры газа  в скоплениях галактик  по данным рентгеновских наблюдений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26</vt:i4>
  </property>
  <property fmtid="{D5CDD505-2E9C-101B-9397-08002B2CF9AE}" pid="3" name="PresentationFormat">
    <vt:lpwstr>On-screen Show (4:3)</vt:lpwstr>
  </property>
  <property fmtid="{D5CDD505-2E9C-101B-9397-08002B2CF9AE}" pid="4" name="Slides">
    <vt:i4>27</vt:i4>
  </property>
</Properties>
</file>